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8832-DA27-49BB-926F-ABE559B2FABD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B81F7-21B6-42E9-875F-7E1995505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431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0"/>
    </mc:Choice>
    <mc:Fallback xmlns="">
      <p:transition spd="slow" advClick="0" advTm="60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8832-DA27-49BB-926F-ABE559B2FABD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B81F7-21B6-42E9-875F-7E1995505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665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0"/>
    </mc:Choice>
    <mc:Fallback xmlns="">
      <p:transition spd="slow" advClick="0" advTm="60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8832-DA27-49BB-926F-ABE559B2FABD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B81F7-21B6-42E9-875F-7E1995505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630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0"/>
    </mc:Choice>
    <mc:Fallback xmlns="">
      <p:transition spd="slow" advClick="0" advTm="60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8832-DA27-49BB-926F-ABE559B2FABD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B81F7-21B6-42E9-875F-7E1995505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258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0"/>
    </mc:Choice>
    <mc:Fallback xmlns="">
      <p:transition spd="slow" advClick="0" advTm="60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8832-DA27-49BB-926F-ABE559B2FABD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B81F7-21B6-42E9-875F-7E1995505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329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0"/>
    </mc:Choice>
    <mc:Fallback xmlns="">
      <p:transition spd="slow" advClick="0" advTm="60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8832-DA27-49BB-926F-ABE559B2FABD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B81F7-21B6-42E9-875F-7E1995505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625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0"/>
    </mc:Choice>
    <mc:Fallback xmlns="">
      <p:transition spd="slow" advClick="0" advTm="60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8832-DA27-49BB-926F-ABE559B2FABD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B81F7-21B6-42E9-875F-7E1995505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729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0"/>
    </mc:Choice>
    <mc:Fallback xmlns="">
      <p:transition spd="slow" advClick="0" advTm="60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8832-DA27-49BB-926F-ABE559B2FABD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B81F7-21B6-42E9-875F-7E1995505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755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0"/>
    </mc:Choice>
    <mc:Fallback xmlns="">
      <p:transition spd="slow" advClick="0" advTm="60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8832-DA27-49BB-926F-ABE559B2FABD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B81F7-21B6-42E9-875F-7E1995505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797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0"/>
    </mc:Choice>
    <mc:Fallback xmlns="">
      <p:transition spd="slow" advClick="0" advTm="60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8832-DA27-49BB-926F-ABE559B2FABD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B81F7-21B6-42E9-875F-7E1995505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371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0"/>
    </mc:Choice>
    <mc:Fallback xmlns="">
      <p:transition spd="slow" advClick="0" advTm="60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8832-DA27-49BB-926F-ABE559B2FABD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B81F7-21B6-42E9-875F-7E1995505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099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0"/>
    </mc:Choice>
    <mc:Fallback xmlns="">
      <p:transition spd="slow" advClick="0" advTm="60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798832-DA27-49BB-926F-ABE559B2FABD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3B81F7-21B6-42E9-875F-7E1995505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768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60000"/>
    </mc:Choice>
    <mc:Fallback xmlns="">
      <p:transition spd="slow" advClick="0" advTm="6000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52400"/>
            <a:ext cx="7772400" cy="1470025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Copperplate Gothic Bold" pitchFamily="34" charset="0"/>
              </a:rPr>
              <a:t>Dow ONQ</a:t>
            </a:r>
            <a:endParaRPr lang="en-US" b="1" dirty="0">
              <a:latin typeface="Copperplate Gothic Bold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21880" y="2368990"/>
            <a:ext cx="5660679" cy="2888810"/>
          </a:xfrm>
        </p:spPr>
        <p:txBody>
          <a:bodyPr>
            <a:normAutofit fontScale="85000" lnSpcReduction="20000"/>
          </a:bodyPr>
          <a:lstStyle/>
          <a:p>
            <a:pPr marL="685800" indent="-685800" algn="l">
              <a:buFont typeface="Arial" pitchFamily="34" charset="0"/>
              <a:buChar char="•"/>
            </a:pPr>
            <a:r>
              <a:rPr lang="en-US" sz="4600" b="1" dirty="0" smtClean="0">
                <a:solidFill>
                  <a:schemeClr val="accent3">
                    <a:lumMod val="75000"/>
                  </a:schemeClr>
                </a:solidFill>
              </a:rPr>
              <a:t>5 Questions</a:t>
            </a:r>
          </a:p>
          <a:p>
            <a:pPr marL="685800" indent="-685800" algn="l">
              <a:buFont typeface="Arial" pitchFamily="34" charset="0"/>
              <a:buChar char="•"/>
            </a:pPr>
            <a:r>
              <a:rPr lang="en-US" sz="4600" b="1" dirty="0" smtClean="0">
                <a:solidFill>
                  <a:schemeClr val="accent3">
                    <a:lumMod val="75000"/>
                  </a:schemeClr>
                </a:solidFill>
              </a:rPr>
              <a:t>You may consult your notes.</a:t>
            </a:r>
          </a:p>
          <a:p>
            <a:pPr marL="685800" indent="-685800" algn="l">
              <a:buFont typeface="Arial" pitchFamily="34" charset="0"/>
              <a:buChar char="•"/>
            </a:pPr>
            <a:r>
              <a:rPr lang="en-US" sz="4600" b="1" dirty="0" smtClean="0">
                <a:solidFill>
                  <a:schemeClr val="accent3">
                    <a:lumMod val="75000"/>
                  </a:schemeClr>
                </a:solidFill>
              </a:rPr>
              <a:t>Thank You for following directions.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7799" y="1752600"/>
            <a:ext cx="3916201" cy="4814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0490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  <p:sndAc>
          <p:stSnd>
            <p:snd r:embed="rId2" name="cashreg.wav"/>
          </p:stSnd>
        </p:sndAc>
      </p:transition>
    </mc:Choice>
    <mc:Fallback xmlns="">
      <p:transition spd="slow">
        <p:fade/>
        <p:sndAc>
          <p:stSnd>
            <p:snd r:embed="rId4" name="cashreg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52400"/>
            <a:ext cx="5517061" cy="6705600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/>
              <a:t>1. Define the Dow Jones Industrial Average.</a:t>
            </a:r>
            <a:br>
              <a:rPr lang="en-US" b="1" dirty="0" smtClean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7061" y="1447800"/>
            <a:ext cx="3733139" cy="4661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3657600"/>
            <a:ext cx="4114800" cy="3082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9037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60000">
        <p14:ripple/>
      </p:transition>
    </mc:Choice>
    <mc:Fallback xmlns="">
      <p:transition spd="slow" advClick="0" advTm="6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7061" y="1447800"/>
            <a:ext cx="3733139" cy="4661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52400"/>
            <a:ext cx="6248400" cy="6705600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/>
              <a:t>2. What date was the </a:t>
            </a:r>
            <a:r>
              <a:rPr lang="en-US" b="1" dirty="0"/>
              <a:t>D</a:t>
            </a:r>
            <a:r>
              <a:rPr lang="en-US" b="1" dirty="0" smtClean="0"/>
              <a:t>ow’s historic high?</a:t>
            </a:r>
            <a:r>
              <a:rPr lang="en-US" b="1" dirty="0"/>
              <a:t/>
            </a:r>
            <a:br>
              <a:rPr lang="en-US" b="1" dirty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3352800"/>
            <a:ext cx="2954215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1236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60000">
        <p:dissolve/>
      </p:transition>
    </mc:Choice>
    <mc:Fallback xmlns="">
      <p:transition spd="slow" advClick="0" advTm="60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52400"/>
            <a:ext cx="5638800" cy="6705600"/>
          </a:xfrm>
        </p:spPr>
        <p:txBody>
          <a:bodyPr>
            <a:normAutofit/>
          </a:bodyPr>
          <a:lstStyle/>
          <a:p>
            <a:pPr algn="l"/>
            <a:r>
              <a:rPr lang="en-US" b="1" dirty="0"/>
              <a:t>3</a:t>
            </a:r>
            <a:r>
              <a:rPr lang="en-US" b="1" dirty="0" smtClean="0"/>
              <a:t>. What did the Dow close at </a:t>
            </a:r>
            <a:r>
              <a:rPr lang="en-US" b="1" smtClean="0"/>
              <a:t>on </a:t>
            </a:r>
            <a:r>
              <a:rPr lang="en-US" b="1" smtClean="0"/>
              <a:t>its </a:t>
            </a:r>
            <a:r>
              <a:rPr lang="en-US" b="1" dirty="0" smtClean="0"/>
              <a:t>historic high?</a:t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7061" y="1447800"/>
            <a:ext cx="3733139" cy="4661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2895600"/>
            <a:ext cx="3505200" cy="350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307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60000">
        <p14:vortex dir="r"/>
      </p:transition>
    </mc:Choice>
    <mc:Fallback xmlns="">
      <p:transition spd="slow" advClick="0" advTm="6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7061" y="1447800"/>
            <a:ext cx="3733139" cy="4661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" y="152400"/>
            <a:ext cx="5517061" cy="6705600"/>
          </a:xfrm>
        </p:spPr>
        <p:txBody>
          <a:bodyPr>
            <a:normAutofit/>
          </a:bodyPr>
          <a:lstStyle/>
          <a:p>
            <a:pPr algn="l"/>
            <a:r>
              <a:rPr lang="en-US" b="1" dirty="0"/>
              <a:t>4</a:t>
            </a:r>
            <a:r>
              <a:rPr lang="en-US" b="1" dirty="0" smtClean="0"/>
              <a:t>. What is the current divisor for the Dow?</a:t>
            </a:r>
            <a:r>
              <a:rPr lang="en-US" b="1" dirty="0"/>
              <a:t/>
            </a:r>
            <a:br>
              <a:rPr lang="en-US" b="1" dirty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8202" y="3276600"/>
            <a:ext cx="4018859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1732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 advClick="0" advTm="60000">
        <p14:glitter pattern="hexagon"/>
      </p:transition>
    </mc:Choice>
    <mc:Fallback xmlns="">
      <p:transition spd="slow" advClick="0" advTm="6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52400"/>
            <a:ext cx="5867400" cy="6477000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/>
              <a:t>5. Identify these DJIA Companies:</a:t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828800"/>
            <a:ext cx="2146300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1963305"/>
            <a:ext cx="2451979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024061"/>
            <a:ext cx="2597150" cy="175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087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0"/>
    </mc:Choice>
    <mc:Fallback xmlns="">
      <p:transition spd="slow" advClick="0" advTm="6000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349</TotalTime>
  <Words>66</Words>
  <Application>Microsoft Office PowerPoint</Application>
  <PresentationFormat>On-screen Show (4:3)</PresentationFormat>
  <Paragraphs>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Dow ONQ</vt:lpstr>
      <vt:lpstr>1. Define the Dow Jones Industrial Average.   </vt:lpstr>
      <vt:lpstr>2. What date was the Dow’s historic high?    </vt:lpstr>
      <vt:lpstr>3. What did the Dow close at on its historic high?    </vt:lpstr>
      <vt:lpstr>4. What is the current divisor for the Dow?    </vt:lpstr>
      <vt:lpstr>5. Identify these DJIA Companies:       </vt:lpstr>
    </vt:vector>
  </TitlesOfParts>
  <Company>Oak Ridge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Begin the Begin…. Personal Finance Intro ONQ</dc:title>
  <dc:creator>SysAdmin</dc:creator>
  <cp:lastModifiedBy>SysAdmin</cp:lastModifiedBy>
  <cp:revision>23</cp:revision>
  <dcterms:created xsi:type="dcterms:W3CDTF">2011-11-01T11:57:47Z</dcterms:created>
  <dcterms:modified xsi:type="dcterms:W3CDTF">2012-02-22T16:23:59Z</dcterms:modified>
</cp:coreProperties>
</file>